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 snapToObjects="1">
      <p:cViewPr varScale="1">
        <p:scale>
          <a:sx n="116" d="100"/>
          <a:sy n="116" d="100"/>
        </p:scale>
        <p:origin x="86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— تطبيقات على الواقع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03120"/>
            <a:ext cx="1124712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5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شبح الشيوعية</a:t>
            </a:r>
          </a:p>
          <a:p>
            <a:pPr algn="ctr" rtl="1">
              <a:spcBef>
                <a:spcPts val="1200"/>
              </a:spcBef>
            </a:pPr>
            <a:r>
              <a:rPr sz="2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هل كانت الشيوعية عدو الرأسمالية — أم سلاحها السري؟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4389120"/>
            <a:ext cx="94183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قراءة في الأصول الخفية للماركسية والبلشفية عبر أدوات نظرية اللعبة — من تمويل وول ستريت للثورة الروسية حتى الانتقال الصيني إلى الرأسمالية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394960" y="5669280"/>
            <a:ext cx="1371600" cy="4572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الدرس ٨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064229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ثورات</a:t>
            </a:r>
            <a:r>
              <a:rPr sz="2600" b="1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١٨٤٨ — </a:t>
            </a:r>
            <a:r>
              <a:rPr sz="2600" b="1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الصورة</a:t>
            </a:r>
            <a:r>
              <a:rPr sz="2600" b="1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2600" b="1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الكاملة</a:t>
            </a:r>
            <a:endParaRPr sz="2600" b="1" dirty="0">
              <a:solidFill>
                <a:srgbClr val="2C3E50"/>
              </a:solidFill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9021927" y="1704309"/>
            <a:ext cx="2651760" cy="27432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13367" y="1841469"/>
            <a:ext cx="24688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5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السبب العميق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13367" y="2252949"/>
            <a:ext cx="24688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السلام بعد نابليون أنتج نمواً سكانياً وازدهاراً صناعياً، مما وسّع الطبقة الوسطى وأشعل طموحها السياسي.</a:t>
            </a:r>
          </a:p>
        </p:txBody>
      </p:sp>
      <p:sp>
        <p:nvSpPr>
          <p:cNvPr id="7" name="Rectangle 6"/>
          <p:cNvSpPr/>
          <p:nvPr/>
        </p:nvSpPr>
        <p:spPr>
          <a:xfrm>
            <a:off x="9113367" y="4356069"/>
            <a:ext cx="2468880" cy="54864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187287" y="1704309"/>
            <a:ext cx="2651760" cy="27432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78727" y="1841469"/>
            <a:ext cx="24688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5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التحالف الخطر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78727" y="2252949"/>
            <a:ext cx="24688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البرجوازية والعمال والطبقة الوسطى اتّحدوا: ديمقراطية، حرية مدنية، اشتراكية. هذا التحالف يمثّل الأغلبية الساحقة.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78727" y="4356069"/>
            <a:ext cx="2468880" cy="54864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352647" y="1704309"/>
            <a:ext cx="2651760" cy="27432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44087" y="1841469"/>
            <a:ext cx="24688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500" b="1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مقتل الحركة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44087" y="2252949"/>
            <a:ext cx="24688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النبلاء أدركوا أن القمع لا يكفي. الحل: تفكيك التحالف من الداخل وتحويله ضد نفسه.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444087" y="4356069"/>
            <a:ext cx="2468880" cy="54864"/>
          </a:xfrm>
          <a:prstGeom prst="rect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18007" y="1704309"/>
            <a:ext cx="2651760" cy="27432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447" y="1841469"/>
            <a:ext cx="24688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500" b="1">
                <a:solidFill>
                  <a:srgbClr val="B8860B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الحالة الاستثنائية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9447" y="2252949"/>
            <a:ext cx="24688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إنجلترا نجت لأن المتذمرين كان بإمكانهم الهجرة إلى كندا وأستراليا. المستعمرات صمام أمانها.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09447" y="4356069"/>
            <a:ext cx="2468880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914400" y="4721829"/>
            <a:ext cx="10332720" cy="9144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09728" rIns="457200" rtlCol="0" anchor="ctr"/>
          <a:lstStyle/>
          <a:p>
            <a:pPr algn="ctr" rtl="1"/>
            <a:r>
              <a:rPr sz="14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الحساب الاستراتيجي للأرستقراطية:</a:t>
            </a:r>
          </a:p>
          <a:p>
            <a:pPr algn="ctr" rtl="1">
              <a:spcBef>
                <a:spcPts val="600"/>
              </a:spcBef>
            </a:pPr>
            <a:r>
              <a:rPr sz="14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التحالف لا يُهزم بالقوة. الحل: إيجاد أيديولوجيا تجعل الطبقة الوسطى تخاف من العمال.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ثلاثة أسلحة لتفكيك الاشتراكية الديمقراطية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005840"/>
            <a:ext cx="10332720" cy="150876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0058400" y="1115568"/>
            <a:ext cx="1005840" cy="365760"/>
          </a:xfrm>
          <a:prstGeom prst="roundRect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1078992"/>
            <a:ext cx="8686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إعادة تعريف الصراع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1371600"/>
            <a:ext cx="86868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السياسي إلى الطبقي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1737360"/>
            <a:ext cx="8686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إقناع الرأي العام بأن الصراع الحقيقي بين البرجوازية والعمال — لا بين النبلاء والقوى الصاعدة. تنتقل المعركة إلى داخل المجتمع الصناعي.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4400" y="2743200"/>
            <a:ext cx="10332720" cy="150876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0058400" y="2852928"/>
            <a:ext cx="1005840" cy="365760"/>
          </a:xfrm>
          <a:prstGeom prst="roundRect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8720" y="2816352"/>
            <a:ext cx="8686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تطرفة الأيديولوجيا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3108960"/>
            <a:ext cx="86868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إصلاح إلى تدمير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88720" y="3474720"/>
            <a:ext cx="8686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حين تتحول المطالب إلى إلغاء الملكية وهدم الأسرة والدين، يتفكك التحالف. الطبقة الوسطى لن تُريد الانتحار الاقتصادي.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4480560"/>
            <a:ext cx="10332720" cy="150876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0058400" y="4590288"/>
            <a:ext cx="1005840" cy="365760"/>
          </a:xfrm>
          <a:prstGeom prst="roundRect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88720" y="4553712"/>
            <a:ext cx="8686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ربطها بمؤامرة دولية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88720" y="4846320"/>
            <a:ext cx="86868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نزع شرعيتها وطنياً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88720" y="5212080"/>
            <a:ext cx="8686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تحويل المطالب المشروعة إلى تهديد أجنبي للهوية الوطنية. القوميون يتحولون من حلفاء محتملين إلى خصوم.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شذوذات لافتة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ماركس وإنجلز — أسئلة لا تجد إجابات مريحة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التاريخ الرسمي لماركس منطقي ظاهراً.
لكن حين تدقّق في التفاصيل تجد تناقضات لافتة.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4A148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ثلاثة شذوذات في قصة ماركس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777240"/>
            <a:ext cx="10332720" cy="16002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332720" y="914400"/>
            <a:ext cx="548640" cy="548640"/>
          </a:xfrm>
          <a:prstGeom prst="ellipse">
            <a:avLst/>
          </a:prstGeom>
          <a:solidFill>
            <a:srgbClr val="4A1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822960"/>
            <a:ext cx="8869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4A148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سمحت له بريطانيا بالعمل بحرية؟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1234440"/>
            <a:ext cx="88696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طُرد من ألمانيا لدعوته للثورة. ذهب إلى إنجلترا — أكثر دول العالم رأسمالية — وكتب أعماله في المتحف البريطاني دون مضايقة. دولة تراقب كل معارض تُغمض عينيها عمّن يدعو لتدمير الرأسمالية؟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2606040"/>
            <a:ext cx="10332720" cy="16002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Oval 8"/>
          <p:cNvSpPr/>
          <p:nvPr/>
        </p:nvSpPr>
        <p:spPr>
          <a:xfrm>
            <a:off x="10332720" y="2743200"/>
            <a:ext cx="548640" cy="548640"/>
          </a:xfrm>
          <a:prstGeom prst="ellipse">
            <a:avLst/>
          </a:prstGeom>
          <a:solidFill>
            <a:srgbClr val="4A1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2651760"/>
            <a:ext cx="8869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4A148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أين جاء المال؟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8720" y="3063240"/>
            <a:ext cx="88696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 يُدرّس ولم يعمل ولم تُباع كتبه. لكنه عاش حياة الطبقة الوسطى وأبناؤه في مدارس خاصة. المصدر: إنجلز. مصدر إنجلز: أبوه المصنّعي الرأسمالي. أب رأسمالي يموّل من يدعو لتدمير الرأسماليين!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14400" y="4434840"/>
            <a:ext cx="10332720" cy="16002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332720" y="4572000"/>
            <a:ext cx="548640" cy="548640"/>
          </a:xfrm>
          <a:prstGeom prst="ellipse">
            <a:avLst/>
          </a:prstGeom>
          <a:solidFill>
            <a:srgbClr val="4A1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؟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8720" y="4480560"/>
            <a:ext cx="8869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4A148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يُعلن البيان أنه مؤامرة عالمية؟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4892040"/>
            <a:ext cx="88696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الاشتراكيون كانوا يُريدون حقوقاً محلية مشروعة. ماركس يُصرّح بأن الحركة مشروع عالمي. هذا أعطى الأرستقراطية ذريعة: "هؤلاء أدوات في مؤامرة دولية."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6309360"/>
            <a:ext cx="103327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تحفظ منهجي: هذه فرضية تستحق التأمل لا نظرية محسومة. السؤال: من استفاد؟ ومن كان قادراً على التمويل؟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الثورة البلشفية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وول</a:t>
            </a:r>
            <a:r>
              <a:rPr sz="3600" b="1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3600" b="1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ستريت</a:t>
            </a:r>
            <a:r>
              <a:rPr sz="3600" b="1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3600" b="1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يموّل</a:t>
            </a:r>
            <a:r>
              <a:rPr sz="3600" b="1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3600" b="1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الشيوعيين</a:t>
            </a:r>
            <a:r>
              <a:rPr sz="3600" b="1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— </a:t>
            </a:r>
            <a:r>
              <a:rPr sz="3600" b="1" dirty="0" err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</a:t>
            </a:r>
            <a:r>
              <a:rPr sz="3600" b="1" dirty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١٩١٧ — البلاشفة أقلية لا تحظى بشعبية يستولون على الحكم.
ما يلي من أحداث يُربك السرديات المبسّطة.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400800" y="1874520"/>
            <a:ext cx="5486400" cy="274320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9601200" y="1965960"/>
            <a:ext cx="2103120" cy="320040"/>
          </a:xfrm>
          <a:prstGeom prst="roundRect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المفارقة الأولى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75120" y="1965960"/>
            <a:ext cx="2926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الرومانوف وأموالهم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5120" y="2423160"/>
            <a:ext cx="49377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أسرة محبوبة شعبياً وقريبة من الكنيسة الأرثوذكسية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2926080"/>
            <a:ext cx="49377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البلاشفة صفّوا كل أفرادها — ١٧ إلى ١٨ شخصاً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5120" y="3429000"/>
            <a:ext cx="49377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مليارات الذهب المودعة في لندن ووول ستريت لم تُردّ أبداً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83680" y="3977640"/>
            <a:ext cx="5120640" cy="457200"/>
          </a:xfrm>
          <a:prstGeom prst="roundRect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73152" rtlCol="0" anchor="ctr"/>
          <a:lstStyle/>
          <a:p>
            <a:pPr algn="ctr" rtl="1"/>
            <a:r>
              <a:rPr sz="1000" b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أضخم فائدة من تصفية الرومانوف: البنوك الغربية التي احتفظت بأموالهم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74320" y="1874520"/>
            <a:ext cx="5486400" cy="2743200"/>
          </a:xfrm>
          <a:prstGeom prst="roundRect">
            <a:avLst/>
          </a:prstGeom>
          <a:solidFill>
            <a:srgbClr val="FFF8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474720" y="1965960"/>
            <a:ext cx="2103120" cy="320040"/>
          </a:xfrm>
          <a:prstGeom prst="roundRect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36576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المفارقة الثانية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1965960"/>
            <a:ext cx="2926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وول ستريت يموّل البلاشفة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2423160"/>
            <a:ext cx="49377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البلاشفة فازوا بـ٢٣٪ فقط من الأصوات — أقلية غير شعبية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2926080"/>
            <a:ext cx="49377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استعانوا بـ٢٠٠ ألف مرتزق — المصدر: وول ستريت ولندن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3429000"/>
            <a:ext cx="49377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1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البلاشفة نهبوا كنائس وقصور وأرسلوا الثروة للخارج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3977640"/>
            <a:ext cx="5120640" cy="457200"/>
          </a:xfrm>
          <a:prstGeom prst="roundRect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73152" rtlCol="0" anchor="ctr"/>
          <a:lstStyle/>
          <a:p>
            <a:pPr algn="ctr" rtl="1"/>
            <a:r>
              <a:rPr sz="1000" b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المرجع: "وول ستريت والثورة الروسية" — ريتشارد سبنس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74320" y="4800600"/>
            <a:ext cx="11612880" cy="109728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Ins="457200" rtlCol="0" anchor="ctr"/>
          <a:lstStyle/>
          <a:p>
            <a:pPr algn="ctr" rtl="1"/>
            <a:r>
              <a:rPr sz="15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الشيوعية دمّرت الكنيسة الأرثوذكسية والنبالة والملكية الخاصة والتراث الروسي —</a:t>
            </a:r>
          </a:p>
          <a:p>
            <a:pPr algn="ctr" rtl="1">
              <a:spcBef>
                <a:spcPts val="800"/>
              </a:spcBef>
            </a:pPr>
            <a:r>
              <a:rPr sz="1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ثم سقطت السوفيتية فانبثقت روسيا إلى الرأسمالية في التسعينيات. من استفاد؟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الشيوعية وأعداء الرأسمالية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كيف أنجزت الشيوعية ما عجزت الرأسمالية عن إنجازه؟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الشيوعية لم تُعادِ الرأسمالية في شيء من أعدائها الأربعة —
بل أنجزت تدميرهم بكفاءة أعلى.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التقاطع المذهل بين الرأسمالية والشيوعية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0" y="731520"/>
            <a:ext cx="3200400" cy="41148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29600" y="749808"/>
            <a:ext cx="32004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موقف الرأسمالية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0" y="731520"/>
            <a:ext cx="3657600" cy="411480"/>
          </a:xfrm>
          <a:prstGeom prst="roundRect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89120" y="749808"/>
            <a:ext cx="36576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موقف الشيوعية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731520"/>
            <a:ext cx="3749039" cy="411480"/>
          </a:xfrm>
          <a:prstGeom prst="round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749808"/>
            <a:ext cx="3749039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المسألة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1280160"/>
            <a:ext cx="10972800" cy="685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29600" y="1353312"/>
            <a:ext cx="3200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الملكية والنبالة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89120" y="1353312"/>
            <a:ext cx="36576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تُقيّد رأس المال — يجب إضعافها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1353312"/>
            <a:ext cx="374903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تُلغيها بالثورة — نفس النتيجة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2103120"/>
            <a:ext cx="10972800" cy="685800"/>
          </a:xfrm>
          <a:prstGeom prst="roundRect">
            <a:avLst/>
          </a:prstGeom>
          <a:solidFill>
            <a:srgbClr val="F5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29600" y="2176272"/>
            <a:ext cx="3200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الدين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89120" y="2176272"/>
            <a:ext cx="36576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يُعيق التراكم الرأسمالي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2176272"/>
            <a:ext cx="374903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"أفيون الشعوب" — تدميره أولوية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57200" y="2926080"/>
            <a:ext cx="10972800" cy="685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29600" y="2999232"/>
            <a:ext cx="3200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القومية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0" y="2999232"/>
            <a:ext cx="36576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تُقيّد حرية رأس المال عبر الحدود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" y="2999232"/>
            <a:ext cx="374903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"يا عمال العالم اتّحدوا" — الطبقة أهم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57200" y="3749040"/>
            <a:ext cx="10972800" cy="685800"/>
          </a:xfrm>
          <a:prstGeom prst="roundRect">
            <a:avLst/>
          </a:prstGeom>
          <a:solidFill>
            <a:srgbClr val="F5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229600" y="3822192"/>
            <a:ext cx="3200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الديمقراطية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89120" y="3822192"/>
            <a:ext cx="36576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لو صوّت الأغلبية لاختارت التوزيع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" y="3822192"/>
            <a:ext cx="374903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الطليعة تعلم أفضل — لا انتخابات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57200" y="4572000"/>
            <a:ext cx="10972800" cy="685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229600" y="4645152"/>
            <a:ext cx="3200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البنك المركزي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389120" y="4645152"/>
            <a:ext cx="36576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تمركز رأس المال في مؤسسة واحدة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7200" y="4645152"/>
            <a:ext cx="374903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1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تأميم المصارف — نفس الهيكل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914400" y="5394960"/>
            <a:ext cx="10332720" cy="9144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09728" rIns="457200" rtlCol="0" anchor="ctr"/>
          <a:lstStyle/>
          <a:p>
            <a:pPr algn="ctr" rtl="1"/>
            <a:r>
              <a:rPr sz="1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تسأل: من استفاد؟</a:t>
            </a:r>
          </a:p>
          <a:p>
            <a:pPr algn="ctr" rtl="1">
              <a:spcBef>
                <a:spcPts val="800"/>
              </a:spcBef>
            </a:pPr>
            <a:r>
              <a:rPr sz="14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الإجابة تشير إلى رأس المال الدولي الذي يحتاج أسواقاً مفتوحة ومؤسسات تقليدية مفكّكة.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الحالة الصينية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ماركس ولينين وماو — ثلاثة نماذج مختلفة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الشيوعية لم تكن نموذجاً واحداً —
بل تطوّرت في كل سياق بشكل مختلف.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4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ماركس إلى الصين اليوم — أربع مراحل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914400"/>
            <a:ext cx="10332720" cy="105156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144000" y="1051560"/>
            <a:ext cx="1920240" cy="365760"/>
          </a:xfrm>
          <a:prstGeom prst="roundRect">
            <a:avLst/>
          </a:prstGeom>
          <a:solidFill>
            <a:srgbClr val="4A1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ماركس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1051560"/>
            <a:ext cx="77724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الثورة في الدول الصناعية المتقدمة. روسيا والصين "متأخرتان" وغير ناضجتين للثورة.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2194560"/>
            <a:ext cx="10332720" cy="105156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144000" y="2331720"/>
            <a:ext cx="1920240" cy="365760"/>
          </a:xfrm>
          <a:prstGeom prst="roundRect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لينين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2331720"/>
            <a:ext cx="77724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الحزب الطليعي يُسرّع المسار. لا حاجة لنضج الطبقة العمالية طبيعياً.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3474720"/>
            <a:ext cx="10332720" cy="105156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144000" y="3611880"/>
            <a:ext cx="1920240" cy="365760"/>
          </a:xfrm>
          <a:prstGeom prst="roundRect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ماو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3611880"/>
            <a:ext cx="77724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الفلاحون وحدهم كافيون. ثورة فلاحية تقليدية بقناع شيوعي. قائد عسكري لا مُنظّر.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4754879"/>
            <a:ext cx="10332720" cy="105156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9144000" y="4892039"/>
            <a:ext cx="1920240" cy="36576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الصين اليوم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4892039"/>
            <a:ext cx="77724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الرأسمالية بواجهة حزبية. الشيوعية كانت أداة تصنيع سريع وكسر بنى تقليدية — ثم بدأت الرأسمالية.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0" y="1907571"/>
            <a:ext cx="118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1" dirty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0" y="3187731"/>
            <a:ext cx="118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0" y="4467891"/>
            <a:ext cx="118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↓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4400" y="6035040"/>
            <a:ext cx="10332720" cy="4572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73152" rtlCol="0" anchor="ctr"/>
          <a:lstStyle/>
          <a:p>
            <a:pPr algn="ctr" rtl="1"/>
            <a:r>
              <a:rPr sz="12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الثورة الثقافية دمّرت الدين والتقاليد — ثم جاء دينج شياوبينج وفتح الباب للرأسمالية في بيئة خالية من "العوائق"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ستتعلمه في هذا الدرس</a:t>
            </a:r>
          </a:p>
        </p:txBody>
      </p:sp>
      <p:sp>
        <p:nvSpPr>
          <p:cNvPr id="4" name="Oval 3"/>
          <p:cNvSpPr/>
          <p:nvPr/>
        </p:nvSpPr>
        <p:spPr>
          <a:xfrm>
            <a:off x="9875520" y="175564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164592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المفارقة الصينية: شيوعية رأسمالية</a:t>
            </a:r>
          </a:p>
        </p:txBody>
      </p:sp>
      <p:sp>
        <p:nvSpPr>
          <p:cNvPr id="6" name="Oval 5"/>
          <p:cNvSpPr/>
          <p:nvPr/>
        </p:nvSpPr>
        <p:spPr>
          <a:xfrm>
            <a:off x="9875520" y="257860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246888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تخشاه الرأسمالية حقاً</a:t>
            </a:r>
          </a:p>
        </p:txBody>
      </p:sp>
      <p:sp>
        <p:nvSpPr>
          <p:cNvPr id="8" name="Oval 7"/>
          <p:cNvSpPr/>
          <p:nvPr/>
        </p:nvSpPr>
        <p:spPr>
          <a:xfrm>
            <a:off x="9875520" y="340156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329184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الفرق بين الاشتراكية والشيوعية</a:t>
            </a:r>
          </a:p>
        </p:txBody>
      </p:sp>
      <p:sp>
        <p:nvSpPr>
          <p:cNvPr id="10" name="Oval 9"/>
          <p:cNvSpPr/>
          <p:nvPr/>
        </p:nvSpPr>
        <p:spPr>
          <a:xfrm>
            <a:off x="9875520" y="422452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411480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ثورات 1848 والجوانب المشبوهة في قصة ماركس</a:t>
            </a:r>
          </a:p>
        </p:txBody>
      </p:sp>
      <p:sp>
        <p:nvSpPr>
          <p:cNvPr id="12" name="Oval 11"/>
          <p:cNvSpPr/>
          <p:nvPr/>
        </p:nvSpPr>
        <p:spPr>
          <a:xfrm>
            <a:off x="9875520" y="504748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0" y="493776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تمويل وول ستريت للبلاشفة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خلاصة الدرس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المفاهيم الجوهرية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تعلّمناه اليوم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68580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332720" y="795528"/>
            <a:ext cx="411480" cy="41148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75895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التناقض زائف: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الصين نموذج حي — الانتقال من الشيوعية للرأسمالية جرى بسلاسة مذهلة.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46304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Oval 7"/>
          <p:cNvSpPr/>
          <p:nvPr/>
        </p:nvSpPr>
        <p:spPr>
          <a:xfrm>
            <a:off x="10332720" y="1572768"/>
            <a:ext cx="411480" cy="41148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153619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أعداء الرأسمالية أربعة: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الملكية والدين والقومية والديمقراطية — والشيوعية تُساعد في تدميرهم جميعاً.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224028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332720" y="2350008"/>
            <a:ext cx="411480" cy="41148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231343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الاشتراكية والشيوعية ضدّان: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الاشتراكية توزيع مع ملكية — الشيوعية إلغاء للملكية تُكسر تحالف الأغلبية.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301752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332720" y="3127248"/>
            <a:ext cx="411480" cy="41148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309067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شذوذات ماركس تطرح أسئلة: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تمويل أبيه الرأسمالي لإنجلز، وسكوت بريطانيا، والبيان كمؤامرة عالمية.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379476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332720" y="3904488"/>
            <a:ext cx="411480" cy="411480"/>
          </a:xfrm>
          <a:prstGeom prst="ellipse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88720" y="386791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تمويل وول ستريت للبلاشفة: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البلاشفة أقلية بلا مال انتصرت. أموال الرومانوف في البنوك الغربية لم تُردّ.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4400" y="457200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332720" y="4681728"/>
            <a:ext cx="411480" cy="41148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!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88720" y="464515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ماو لم يكن ماركسياً: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قائد عسكري لثورة فلاحية استعار الغطاء الشيوعي والشرعية الدولية.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14400" y="534924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10332720" y="5458968"/>
            <a:ext cx="411480" cy="411480"/>
          </a:xfrm>
          <a:prstGeom prst="ellipse">
            <a:avLst/>
          </a:prstGeom>
          <a:solidFill>
            <a:srgbClr val="4A1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→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88720" y="542239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الأيديولوجيا أداة: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حين تنتشر أيديولوجيا بسرعة وتُموَّل — اسأل دائماً من وضع الوقود ولماذا.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12471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800" b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نهاية الدرس الثامن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2004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— شبح الشيوعية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4389120"/>
            <a:ext cx="11247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هل كانت الشيوعية عدو الرأسمالية — أم سلاحها السري؟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التناقض الظاهر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الرأسمالية والشيوعية — عدوان أم شريكان؟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الحرب الباردة كرّست التناقض. لكن الصين تُفسد هذا التصنيف من أساسه.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المفارقة الصينية — ما تكشفه لنا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0" y="822960"/>
            <a:ext cx="5303520" cy="256032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144000" y="914400"/>
            <a:ext cx="2377440" cy="365760"/>
          </a:xfrm>
          <a:prstGeom prst="roundRect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الصين قبل الإصلاح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5120" y="1463040"/>
            <a:ext cx="4754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دولة شيوعية تحت حكم الحزب، ملكية جماعية لوسائل الإنتاج، إغلاق أمام رأس المال الخارجي، ثورة ثقافية دمّرت التراث والدين والطبقة الوسطى.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822960"/>
            <a:ext cx="5303520" cy="2560320"/>
          </a:xfrm>
          <a:prstGeom prst="roundRect">
            <a:avLst/>
          </a:prstGeom>
          <a:solidFill>
            <a:srgbClr val="E3F2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200400" y="914400"/>
            <a:ext cx="2377440" cy="36576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الصين بعد ١٩٨٠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1463040"/>
            <a:ext cx="4754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أسرع</a:t>
            </a:r>
            <a:r>
              <a:rPr sz="1400" b="0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نمو</a:t>
            </a:r>
            <a:r>
              <a:rPr sz="1400" b="0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اقتصادي</a:t>
            </a:r>
            <a:r>
              <a:rPr sz="1400" b="0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</a:t>
            </a:r>
            <a:r>
              <a:rPr sz="1400" b="0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التاريخ</a:t>
            </a:r>
            <a:r>
              <a:rPr sz="1400" b="0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، </a:t>
            </a:r>
            <a:r>
              <a:rPr sz="1400" b="0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أسواق</a:t>
            </a:r>
            <a:r>
              <a:rPr sz="1400" b="0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حرة</a:t>
            </a:r>
            <a:r>
              <a:rPr sz="1400" b="0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، </a:t>
            </a:r>
            <a:r>
              <a:rPr sz="1400" b="0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مليارديرات</a:t>
            </a:r>
            <a:r>
              <a:rPr sz="1400" b="0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بالمئات</a:t>
            </a:r>
            <a:r>
              <a:rPr sz="1400" b="0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، </a:t>
            </a:r>
            <a:r>
              <a:rPr sz="1400" b="0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تصنيع</a:t>
            </a:r>
            <a:r>
              <a:rPr sz="1400" b="0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عالمي</a:t>
            </a:r>
            <a:r>
              <a:rPr sz="1400" b="0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يُهيمن</a:t>
            </a:r>
            <a:r>
              <a:rPr sz="1400" b="0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على</a:t>
            </a:r>
            <a:r>
              <a:rPr sz="1400" b="0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سلاسل</a:t>
            </a:r>
            <a:r>
              <a:rPr sz="1400" b="0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التوريد</a:t>
            </a:r>
            <a:r>
              <a:rPr sz="1400" b="0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 </a:t>
            </a:r>
            <a:r>
              <a:rPr sz="1400" b="0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الحزب</a:t>
            </a:r>
            <a:r>
              <a:rPr sz="1400" b="0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باقٍ</a:t>
            </a:r>
            <a:r>
              <a:rPr sz="1400" b="0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لكن</a:t>
            </a:r>
            <a:r>
              <a:rPr sz="1400" b="0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اللعبة</a:t>
            </a:r>
            <a:r>
              <a:rPr sz="1400" b="0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تغيّرت</a:t>
            </a:r>
            <a:r>
              <a:rPr sz="1400" b="0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كلياً</a:t>
            </a:r>
            <a:r>
              <a:rPr sz="1400" b="0" dirty="0">
                <a:solidFill>
                  <a:srgbClr val="1565C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3657600"/>
            <a:ext cx="11247120" cy="1371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228600" rIns="457200" rtlCol="0" anchor="ctr"/>
          <a:lstStyle/>
          <a:p>
            <a:pPr algn="ctr" rtl="1"/>
            <a:r>
              <a:rPr sz="16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إذا كانت الرأسمالية والشيوعية ضدّان حقيقيان، فالانتقال بينهما يجب أن يكون دموياً وعسيراً.</a:t>
            </a:r>
          </a:p>
          <a:p>
            <a:pPr algn="ctr" rtl="1">
              <a:spcBef>
                <a:spcPts val="1000"/>
              </a:spcBef>
            </a:pPr>
            <a:r>
              <a:rPr sz="1800" b="1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 الصين جرى الانتقال بسلاسة لافتة وسرعة نادرة. السؤال: لماذا؟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5303520"/>
            <a:ext cx="11247120" cy="9144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Ins="457200" rtlCol="0" anchor="ctr"/>
          <a:lstStyle/>
          <a:p>
            <a:pPr algn="ctr" rtl="1"/>
            <a:r>
              <a:rPr sz="1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الجواب المقلق: ربما لم يكونا نقيضين قط.</a:t>
            </a:r>
          </a:p>
          <a:p>
            <a:pPr algn="ctr" rtl="1">
              <a:spcBef>
                <a:spcPts val="800"/>
              </a:spcBef>
            </a:pPr>
            <a:r>
              <a:rPr sz="15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ربما كانت الشيوعية أداةً صُنعت لخدمة أجندة أكبر — وليس مناهضتها.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الأعداء الحقيقيون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تخشاه الرأسمالية فعلاً؟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تعليمنا يُقنعنا أن الشيوعية عدو الرأسمالية الأول.
لكن الأعداء الحقيقيين أربعة — والشيوعية ليست بينهم.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أعداء الرأسمالية الأربعة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021927" y="822960"/>
            <a:ext cx="2651760" cy="3840480"/>
          </a:xfrm>
          <a:prstGeom prst="roundRect">
            <a:avLst/>
          </a:prstGeom>
          <a:solidFill>
            <a:srgbClr val="FFF8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119207" y="960120"/>
            <a:ext cx="457200" cy="457200"/>
          </a:xfrm>
          <a:prstGeom prst="ellipse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13367" y="1554480"/>
            <a:ext cx="24688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الملكية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13367" y="2011680"/>
            <a:ext cx="24688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الملك يُعيد توزيع الثروة ويُلغي الديون. الدائنون يخافون الملوك لأنهم يضعون المصلحة الشعبية قبل عائد رأس المال.</a:t>
            </a:r>
          </a:p>
        </p:txBody>
      </p:sp>
      <p:sp>
        <p:nvSpPr>
          <p:cNvPr id="8" name="Rectangle 7"/>
          <p:cNvSpPr/>
          <p:nvPr/>
        </p:nvSpPr>
        <p:spPr>
          <a:xfrm>
            <a:off x="9113367" y="4553712"/>
            <a:ext cx="2468880" cy="73152"/>
          </a:xfrm>
          <a:prstGeom prst="rect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187287" y="822960"/>
            <a:ext cx="2651760" cy="3840480"/>
          </a:xfrm>
          <a:prstGeom prst="roundRect">
            <a:avLst/>
          </a:prstGeom>
          <a:solidFill>
            <a:srgbClr val="F3E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284567" y="960120"/>
            <a:ext cx="457200" cy="457200"/>
          </a:xfrm>
          <a:prstGeom prst="ellipse">
            <a:avLst/>
          </a:prstGeom>
          <a:solidFill>
            <a:srgbClr val="4A1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78727" y="1554480"/>
            <a:ext cx="24688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1">
                <a:solidFill>
                  <a:srgbClr val="4A148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الدين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78727" y="2011680"/>
            <a:ext cx="24688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 الديانات تُقدّم المجتمع على الربح وتُحذّر من الهوس بالمال. الأوروبا الكاثوليكية كانت تسعى للخلاص لا للتراكم.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78727" y="4553712"/>
            <a:ext cx="2468880" cy="73152"/>
          </a:xfrm>
          <a:prstGeom prst="rect">
            <a:avLst/>
          </a:prstGeom>
          <a:solidFill>
            <a:srgbClr val="4A14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352647" y="822960"/>
            <a:ext cx="2651760" cy="3840480"/>
          </a:xfrm>
          <a:prstGeom prst="roundRect">
            <a:avLst/>
          </a:prstGeom>
          <a:solidFill>
            <a:srgbClr val="FBE9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4449927" y="960120"/>
            <a:ext cx="457200" cy="457200"/>
          </a:xfrm>
          <a:prstGeom prst="ellipse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44087" y="1554480"/>
            <a:ext cx="24688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القومية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44087" y="2011680"/>
            <a:ext cx="24688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الرأسمالية تريد رأس المال حراً عابراً للحدود. القومية تُلزم رأس المال بالوفاء للوطن وتُقيّد حريته.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444087" y="4553712"/>
            <a:ext cx="2468880" cy="73152"/>
          </a:xfrm>
          <a:prstGeom prst="rect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18007" y="822960"/>
            <a:ext cx="2651760" cy="384048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615287" y="960120"/>
            <a:ext cx="457200" cy="457200"/>
          </a:xfrm>
          <a:prstGeom prst="ellipse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٤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9447" y="1554480"/>
            <a:ext cx="24688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الديمقراطية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09447" y="2011680"/>
            <a:ext cx="24688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لو صوّت الأغلبية بحرية لاختارت إعادة توزيع الثروة. الاشتراكية هي الديمقراطية في تجلّيها الاقتصادي.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09447" y="4553712"/>
            <a:ext cx="2468880" cy="73152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914400" y="4846320"/>
            <a:ext cx="10332720" cy="118872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Ins="457200" rtlCol="0" anchor="ctr"/>
          <a:lstStyle/>
          <a:p>
            <a:pPr algn="ctr" rtl="1"/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عدو الرأسمالية الحقيقي ليس الشيوعية —</a:t>
            </a:r>
          </a:p>
          <a:p>
            <a:pPr algn="ctr" rtl="1">
              <a:spcBef>
                <a:spcPts val="800"/>
              </a:spcBef>
            </a:pPr>
            <a:r>
              <a:rPr sz="1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بل الاشتراكية الديمقراطية: الفكرة القائلة إن الأغلبية تستطيع التصويت لصالح توزيع أكثر عدالة للثروة.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الفارق المصيري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الاشتراكية والشيوعية — ليستا الشيء ذاته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الخلط بينهما ليس خطأ عفوياً — هو في قلب الحجة.
الفارق يُغيّر طبيعة التحالفات كلياً.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الاشتراكية في مقابل الشيوعية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0" y="731520"/>
            <a:ext cx="5029200" cy="457200"/>
          </a:xfrm>
          <a:prstGeom prst="round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00800" y="749808"/>
            <a:ext cx="50292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الاشتراكية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731520"/>
            <a:ext cx="5029200" cy="457200"/>
          </a:xfrm>
          <a:prstGeom prst="roundRect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1520" y="749808"/>
            <a:ext cx="50292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الشيوعية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371600"/>
            <a:ext cx="5029200" cy="82296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83680" y="1463040"/>
            <a:ext cx="466344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1"/>
            <a:r>
              <a:rPr sz="1300" b="0" dirty="0" err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إعادة</a:t>
            </a:r>
            <a:r>
              <a:rPr sz="1300" b="0" dirty="0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توزيع</a:t>
            </a:r>
            <a:r>
              <a:rPr sz="1300" b="0" dirty="0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الثروة</a:t>
            </a:r>
            <a:r>
              <a:rPr sz="1300" b="0" dirty="0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مع</a:t>
            </a:r>
            <a:r>
              <a:rPr sz="1300" b="0" dirty="0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الإبقاء</a:t>
            </a:r>
            <a:r>
              <a:rPr sz="1300" b="0" dirty="0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على</a:t>
            </a:r>
            <a:r>
              <a:rPr sz="1300" b="0" dirty="0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300" b="0" dirty="0" err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الملكية</a:t>
            </a:r>
            <a:endParaRPr sz="1300" b="0" dirty="0">
              <a:solidFill>
                <a:srgbClr val="2E7D32"/>
              </a:solidFill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31520" y="1371600"/>
            <a:ext cx="5029200" cy="82296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4400" y="1463040"/>
            <a:ext cx="466344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إلغاء الملكية الخاصة كلياً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60720" y="1508760"/>
            <a:ext cx="6400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←→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0" y="2377440"/>
            <a:ext cx="5029200" cy="82296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83680" y="2468880"/>
            <a:ext cx="466344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1"/>
            <a:r>
              <a:rPr sz="1300" b="0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الطبقة الوسطى والفقراء حلفاء ضد الأثرياء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2377440"/>
            <a:ext cx="5029200" cy="82296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14400" y="2468880"/>
            <a:ext cx="466344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الطبقة الوسطى تخسر وتُعادي الفقراء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60720" y="2514600"/>
            <a:ext cx="6400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←→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0" y="3383280"/>
            <a:ext cx="5029200" cy="82296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83680" y="3474720"/>
            <a:ext cx="466344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1"/>
            <a:r>
              <a:rPr sz="1300" b="0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تطور ديمقراطي طبيعي عبر صناديق الاقتراع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31520" y="3383280"/>
            <a:ext cx="5029200" cy="82296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14400" y="3474720"/>
            <a:ext cx="466344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حزب طليعي يُقرر نيابةً عن الجميع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60720" y="3520440"/>
            <a:ext cx="6400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←→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0" y="4389120"/>
            <a:ext cx="5029200" cy="82296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83680" y="4480560"/>
            <a:ext cx="466344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1"/>
            <a:r>
              <a:rPr sz="1300" b="0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إصلاح اقتصادي لا يمسّ المنظومة الاجتماعية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31520" y="4389120"/>
            <a:ext cx="5029200" cy="82296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14400" y="4480560"/>
            <a:ext cx="466344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تدمير التراث والدين والأسرة والهوية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760720" y="4526280"/>
            <a:ext cx="6400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←→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31520" y="5394960"/>
            <a:ext cx="10698480" cy="9144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09728" rIns="457200" rtlCol="0" anchor="ctr"/>
          <a:lstStyle/>
          <a:p>
            <a:pPr algn="ctr" rtl="1"/>
            <a:r>
              <a:rPr sz="15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الاشتراكية يدعمها تحالف طبيعي يضمّ أغلبية المجتمع — وهذا ما جعلها مخيفة.</a:t>
            </a:r>
          </a:p>
          <a:p>
            <a:pPr algn="ctr" rtl="1">
              <a:spcBef>
                <a:spcPts val="800"/>
              </a:spcBef>
            </a:pPr>
            <a:r>
              <a:rPr sz="15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الشيوعية تُكسر هذا التحالف بجعل الطبقة الوسطى خصماً للفقراء.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ثورات ١٨٤٨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حين اتّحدت البرجوازية والعمال — والنبلاء يبحثون عن تكتيك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تحالف البرجوازية والعمال والطبقة الوسطى ضد النظام الأرستقراطي.
إنجلترا وحدها نجت — بفضل صمام أمان المستعمرات.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1375</Words>
  <Application>Microsoft Macintosh PowerPoint</Application>
  <PresentationFormat>Widescreen</PresentationFormat>
  <Paragraphs>193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Amiri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Talib Al Abri</cp:lastModifiedBy>
  <cp:revision>3</cp:revision>
  <dcterms:created xsi:type="dcterms:W3CDTF">2013-01-27T09:14:16Z</dcterms:created>
  <dcterms:modified xsi:type="dcterms:W3CDTF">2026-03-13T18:29:55Z</dcterms:modified>
  <cp:category/>
</cp:coreProperties>
</file>